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71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9" autoAdjust="0"/>
  </p:normalViewPr>
  <p:slideViewPr>
    <p:cSldViewPr>
      <p:cViewPr varScale="1">
        <p:scale>
          <a:sx n="67" d="100"/>
          <a:sy n="67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60BAF-F224-4CC5-AEBD-E1EE24295F0C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EF0759E-09E6-4FF5-B908-F05B0E0C7E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2400" cy="936104"/>
          </a:xfrm>
        </p:spPr>
        <p:txBody>
          <a:bodyPr/>
          <a:lstStyle/>
          <a:p>
            <a:r>
              <a:rPr lang="ru-RU" dirty="0" smtClean="0"/>
              <a:t>Мотивация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6400800" cy="4365104"/>
          </a:xfrm>
        </p:spPr>
        <p:txBody>
          <a:bodyPr>
            <a:noAutofit/>
          </a:bodyPr>
          <a:lstStyle/>
          <a:p>
            <a:r>
              <a:rPr lang="ru-RU" sz="2000" dirty="0"/>
              <a:t>Послушайте следующее стихотворение: </a:t>
            </a:r>
          </a:p>
          <a:p>
            <a:r>
              <a:rPr lang="ru-RU" sz="2000" dirty="0"/>
              <a:t>Я еще не устал удивляться</a:t>
            </a:r>
          </a:p>
          <a:p>
            <a:r>
              <a:rPr lang="ru-RU" sz="2000" dirty="0"/>
              <a:t>Чудесам, что есть на земле,</a:t>
            </a:r>
          </a:p>
          <a:p>
            <a:r>
              <a:rPr lang="ru-RU" sz="2000" dirty="0"/>
              <a:t>Телевизору, голосу рации,</a:t>
            </a:r>
          </a:p>
          <a:p>
            <a:r>
              <a:rPr lang="ru-RU" sz="2000" dirty="0"/>
              <a:t>Вентилятору на столе.</a:t>
            </a:r>
          </a:p>
          <a:p>
            <a:r>
              <a:rPr lang="ru-RU" sz="2000" dirty="0"/>
              <a:t>Ток по проволоке струится,</a:t>
            </a:r>
          </a:p>
          <a:p>
            <a:r>
              <a:rPr lang="ru-RU" sz="2000" dirty="0"/>
              <a:t>Спутник мчится по небесам.</a:t>
            </a:r>
          </a:p>
          <a:p>
            <a:r>
              <a:rPr lang="ru-RU" sz="2000" dirty="0"/>
              <a:t>Человеку стоит дивиться</a:t>
            </a:r>
          </a:p>
          <a:p>
            <a:r>
              <a:rPr lang="ru-RU" sz="2000" dirty="0"/>
              <a:t>Человеческим чудесам…</a:t>
            </a:r>
          </a:p>
          <a:p>
            <a:r>
              <a:rPr lang="ru-RU" sz="2000" dirty="0"/>
              <a:t>Как вы думаете, почему на уроке физики я читаю вам стихотворение?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306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144016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dirty="0" smtClean="0">
                <a:solidFill>
                  <a:srgbClr val="B56FF4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dirty="0" smtClean="0">
                <a:solidFill>
                  <a:srgbClr val="B56FF4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</a:br>
            <a:r>
              <a:rPr lang="ru-RU" dirty="0">
                <a:solidFill>
                  <a:srgbClr val="B56FF4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dirty="0">
                <a:solidFill>
                  <a:srgbClr val="B56FF4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</a:br>
            <a:r>
              <a:rPr lang="ru-RU" dirty="0" smtClean="0">
                <a:solidFill>
                  <a:srgbClr val="B56FF4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dirty="0" smtClean="0">
                <a:solidFill>
                  <a:srgbClr val="B56FF4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</a:br>
            <a:r>
              <a:rPr lang="ru-RU" dirty="0" smtClean="0">
                <a:solidFill>
                  <a:srgbClr val="B56FF4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  <a:t>Инструктивная карта :</a:t>
            </a:r>
            <a:r>
              <a:rPr lang="ru-RU" dirty="0">
                <a:solidFill>
                  <a:srgbClr val="B56FF4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dirty="0">
                <a:solidFill>
                  <a:srgbClr val="B56FF4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-необходимо определить цену деление мензурки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-определить объём налитой воды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найти объём воды с телом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-найти объём тела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-определит массу тела на рычажных весах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-вычислить плотность твёрдого тела по формуле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-занести данные в таблицу и сделать выводы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-сравнить с табличным (стр.50) и определить вещество</a:t>
            </a: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1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792089"/>
          </a:xfrm>
        </p:spPr>
        <p:txBody>
          <a:bodyPr/>
          <a:lstStyle/>
          <a:p>
            <a:r>
              <a:rPr lang="ru-RU" dirty="0" smtClean="0"/>
              <a:t>Лабораторная работа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416824" cy="631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986121"/>
              </p:ext>
            </p:extLst>
          </p:nvPr>
        </p:nvGraphicFramePr>
        <p:xfrm>
          <a:off x="1009650" y="1806575"/>
          <a:ext cx="71247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094"/>
                <a:gridCol w="1116806"/>
                <a:gridCol w="1187450"/>
                <a:gridCol w="1512168"/>
                <a:gridCol w="1841902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ВЕЩЕСТВА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МАССА ТЕЛА,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ОБЪЁМ ТЕЛА, КУБ. 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ПЛОТНОСТЬ,Г/</a:t>
                      </a:r>
                      <a:r>
                        <a:rPr lang="ru-RU" baseline="0" dirty="0" smtClean="0"/>
                        <a:t> см3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ПЛОТНОСТЬ,</a:t>
                      </a:r>
                    </a:p>
                    <a:p>
                      <a:r>
                        <a:rPr lang="ru-RU" dirty="0" smtClean="0"/>
                        <a:t>КГ/М3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1.Сталь</a:t>
                      </a:r>
                    </a:p>
                    <a:p>
                      <a:r>
                        <a:rPr lang="ru-RU" dirty="0" smtClean="0"/>
                        <a:t>железо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7,5  (7,8 </a:t>
                      </a:r>
                      <a:r>
                        <a:rPr lang="ru-RU" dirty="0" err="1" smtClean="0"/>
                        <a:t>таб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7500  (7800  </a:t>
                      </a:r>
                      <a:r>
                        <a:rPr lang="ru-RU" dirty="0" err="1" smtClean="0"/>
                        <a:t>таб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2.Латунь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8,2  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8,5 </a:t>
                      </a:r>
                      <a:r>
                        <a:rPr lang="ru-RU" dirty="0" err="1" smtClean="0"/>
                        <a:t>таб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8200</a:t>
                      </a:r>
                      <a:r>
                        <a:rPr lang="ru-RU" baseline="0" dirty="0" smtClean="0"/>
                        <a:t>  (</a:t>
                      </a:r>
                      <a:r>
                        <a:rPr lang="ru-RU" dirty="0" smtClean="0"/>
                        <a:t>8500  </a:t>
                      </a:r>
                      <a:r>
                        <a:rPr lang="ru-RU" dirty="0" err="1" smtClean="0"/>
                        <a:t>таб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3.Алюминий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2,45 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2,7 </a:t>
                      </a:r>
                      <a:r>
                        <a:rPr lang="ru-RU" dirty="0" err="1" smtClean="0"/>
                        <a:t>таб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2450   (2700 </a:t>
                      </a:r>
                      <a:r>
                        <a:rPr lang="ru-RU" dirty="0" err="1" smtClean="0"/>
                        <a:t>таб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8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</a:p>
          <a:p>
            <a:r>
              <a:rPr lang="ru-RU" dirty="0" smtClean="0"/>
              <a:t>1. П.21. Упражнение7(4)</a:t>
            </a:r>
          </a:p>
          <a:p>
            <a:r>
              <a:rPr lang="ru-RU" dirty="0" smtClean="0"/>
              <a:t>2.Зная плотность и объём определите массу кусочка сахара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21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125113" cy="924475"/>
          </a:xfrm>
        </p:spPr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125112" cy="5050639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Clr>
                <a:prstClr val="black">
                  <a:lumMod val="75000"/>
                  <a:lumOff val="25000"/>
                </a:prstClr>
              </a:buClr>
              <a:buNone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ru-RU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Незаконченное предложение. 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ru-RU" sz="8000" i="1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(Необходимо продолжить фразу)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ru-RU" sz="8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r>
              <a:rPr lang="ru-RU" sz="8000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сегодня на уроке открыл для себя</a:t>
            </a:r>
            <a:r>
              <a:rPr lang="ru-RU" sz="8000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endParaRPr lang="ru-RU" sz="8000" dirty="0">
              <a:solidFill>
                <a:srgbClr val="04617B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r>
              <a:rPr lang="ru-RU" sz="80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 понравилось на уроке то, что…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endParaRPr lang="ru-RU" sz="8000" dirty="0">
              <a:solidFill>
                <a:srgbClr val="04617B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r>
              <a:rPr lang="ru-RU" sz="80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уроке меня порадовало…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endParaRPr lang="ru-RU" sz="8000" dirty="0">
              <a:solidFill>
                <a:srgbClr val="04617B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r>
              <a:rPr lang="ru-RU" sz="80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удовлетворён своей работой, потому что…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endParaRPr lang="ru-RU" sz="8000" dirty="0">
              <a:solidFill>
                <a:srgbClr val="04617B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r>
              <a:rPr lang="ru-RU" sz="80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  хотелось бы порекомендовать…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endParaRPr lang="ru-RU" sz="8000" dirty="0">
              <a:solidFill>
                <a:srgbClr val="04617B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  <a:defRPr/>
            </a:pPr>
            <a:r>
              <a:rPr lang="ru-RU" sz="80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бы я был учителем, то …</a:t>
            </a:r>
            <a:endParaRPr lang="ru-RU" sz="8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167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Мы с вами урок начали стихами и закончим тоже стихами</a:t>
            </a:r>
          </a:p>
          <a:p>
            <a:r>
              <a:rPr lang="ru-RU" dirty="0"/>
              <a:t>Решать загадки можно вечно.</a:t>
            </a:r>
          </a:p>
          <a:p>
            <a:r>
              <a:rPr lang="ru-RU" dirty="0"/>
              <a:t>Вселенная ведь бесконечна.</a:t>
            </a:r>
          </a:p>
          <a:p>
            <a:r>
              <a:rPr lang="ru-RU" dirty="0"/>
              <a:t>Спасибо всем нам за урок,</a:t>
            </a:r>
          </a:p>
          <a:p>
            <a:r>
              <a:rPr lang="ru-RU" dirty="0"/>
              <a:t>А главное, чтоб был он впрок</a:t>
            </a:r>
          </a:p>
        </p:txBody>
      </p:sp>
    </p:spTree>
    <p:extLst>
      <p:ext uri="{BB962C8B-B14F-4D97-AF65-F5344CB8AC3E}">
        <p14:creationId xmlns:p14="http://schemas.microsoft.com/office/powerpoint/2010/main" val="11537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Определение плотности твердого тела (лабораторная работа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№5)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88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7989" y="1807361"/>
            <a:ext cx="7125112" cy="4051437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Образовательная </a:t>
            </a:r>
            <a:r>
              <a:rPr lang="ru-RU" dirty="0"/>
              <a:t>– научиться экспериментально определять плотность твердого тела с помощью весов и измерительного цилиндра.  </a:t>
            </a:r>
          </a:p>
          <a:p>
            <a:pPr lvl="0"/>
            <a:r>
              <a:rPr lang="ru-RU" b="1" dirty="0"/>
              <a:t>Развивающая</a:t>
            </a:r>
            <a:r>
              <a:rPr lang="ru-RU" dirty="0"/>
              <a:t> – развитие умения наблюдать и выдвигать гипотезы при решении поставленных вопросов, развитие способов мыслительной деятельности (анализ, обобщение), развитие речи (владение физическими понятиями, терминами), развитие  познавательного интереса учащихся.</a:t>
            </a:r>
          </a:p>
          <a:p>
            <a:pPr lvl="0"/>
            <a:r>
              <a:rPr lang="ru-RU" b="1" dirty="0"/>
              <a:t>Воспитательная</a:t>
            </a:r>
            <a:r>
              <a:rPr lang="ru-RU" dirty="0"/>
              <a:t> – формирование научного мировоззрения, воспитание устойчивого интереса к  предмету, положительного отношения к знаниям.</a:t>
            </a:r>
          </a:p>
        </p:txBody>
      </p:sp>
    </p:spTree>
    <p:extLst>
      <p:ext uri="{BB962C8B-B14F-4D97-AF65-F5344CB8AC3E}">
        <p14:creationId xmlns:p14="http://schemas.microsoft.com/office/powerpoint/2010/main" val="19594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Оснащение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мультимедийный </a:t>
            </a:r>
            <a:r>
              <a:rPr lang="ru-RU" dirty="0"/>
              <a:t>проектор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компьютер; </a:t>
            </a:r>
            <a:endParaRPr lang="ru-RU" dirty="0" smtClean="0"/>
          </a:p>
          <a:p>
            <a:r>
              <a:rPr lang="ru-RU" dirty="0" smtClean="0"/>
              <a:t>презентация</a:t>
            </a:r>
            <a:r>
              <a:rPr lang="ru-RU" dirty="0"/>
              <a:t>,  составленная с помощью программы </a:t>
            </a:r>
            <a:r>
              <a:rPr lang="en-US" dirty="0"/>
              <a:t>PowerPoint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тела разного объема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весы; разновесы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</a:t>
            </a:r>
            <a:r>
              <a:rPr lang="ru-RU" dirty="0"/>
              <a:t>тела равного объема, но  разной массы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мензурка с водой.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76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633596"/>
          </a:xfrm>
        </p:spPr>
        <p:txBody>
          <a:bodyPr/>
          <a:lstStyle/>
          <a:p>
            <a:r>
              <a:rPr lang="ru-RU" dirty="0" smtClean="0"/>
              <a:t>Вопросы</a:t>
            </a:r>
            <a:br>
              <a:rPr lang="ru-RU" dirty="0" smtClean="0"/>
            </a:br>
            <a:r>
              <a:rPr lang="ru-RU" sz="2800" dirty="0" smtClean="0"/>
              <a:t>1.Как измеряют массу?</a:t>
            </a:r>
            <a:br>
              <a:rPr lang="ru-RU" sz="2800" dirty="0" smtClean="0"/>
            </a:br>
            <a:r>
              <a:rPr lang="ru-RU" sz="2800" dirty="0" smtClean="0"/>
              <a:t>2.Как измеряют объем?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3.Почему  тела имеют одинаковый объём, но  разную массу?</a:t>
            </a:r>
          </a:p>
          <a:p>
            <a:pPr marL="0" indent="0">
              <a:buNone/>
            </a:pPr>
            <a:r>
              <a:rPr lang="ru-RU" sz="2800" dirty="0" smtClean="0"/>
              <a:t>4.Что мы называем плотностью?</a:t>
            </a:r>
          </a:p>
          <a:p>
            <a:pPr marL="0" indent="0">
              <a:buNone/>
            </a:pPr>
            <a:r>
              <a:rPr lang="ru-RU" sz="2800" dirty="0"/>
              <a:t>5</a:t>
            </a:r>
            <a:r>
              <a:rPr lang="ru-RU" sz="2800" dirty="0" smtClean="0"/>
              <a:t>.Формула плотности.</a:t>
            </a:r>
          </a:p>
          <a:p>
            <a:pPr marL="0" indent="0">
              <a:buNone/>
            </a:pPr>
            <a:r>
              <a:rPr lang="ru-RU" sz="2800" dirty="0"/>
              <a:t>6</a:t>
            </a:r>
            <a:r>
              <a:rPr lang="ru-RU" sz="2800" dirty="0" smtClean="0"/>
              <a:t>.Единицы плотности.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58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ЗАДАЧА: 1.Картофелина массой </a:t>
            </a:r>
            <a:r>
              <a:rPr lang="ru-RU" dirty="0" smtClean="0">
                <a:latin typeface="Times New Roman"/>
                <a:ea typeface="Times New Roman"/>
              </a:rPr>
              <a:t>30,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г имеет объем </a:t>
            </a:r>
            <a:r>
              <a:rPr lang="ru-RU" dirty="0" smtClean="0">
                <a:latin typeface="Times New Roman"/>
                <a:ea typeface="Times New Roman"/>
              </a:rPr>
              <a:t>25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см</a:t>
            </a:r>
            <a:r>
              <a:rPr lang="ru-RU" baseline="30000" dirty="0">
                <a:latin typeface="Times New Roman"/>
                <a:ea typeface="Times New Roman"/>
              </a:rPr>
              <a:t>3. </a:t>
            </a:r>
            <a:r>
              <a:rPr lang="ru-RU" dirty="0">
                <a:latin typeface="Times New Roman"/>
                <a:ea typeface="Times New Roman"/>
              </a:rPr>
              <a:t>Определите плотность картофеля. 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dirty="0" smtClean="0">
                <a:latin typeface="Times New Roman"/>
                <a:ea typeface="Times New Roman"/>
              </a:rPr>
              <a:t>2.Плотность </a:t>
            </a:r>
            <a:r>
              <a:rPr lang="ru-RU" dirty="0">
                <a:latin typeface="Times New Roman"/>
                <a:ea typeface="Times New Roman"/>
              </a:rPr>
              <a:t>стали равна 7,8 г/см</a:t>
            </a:r>
            <a:r>
              <a:rPr lang="ru-RU" baseline="30000" dirty="0">
                <a:latin typeface="Times New Roman"/>
                <a:ea typeface="Times New Roman"/>
              </a:rPr>
              <a:t>3. </a:t>
            </a:r>
            <a:r>
              <a:rPr lang="ru-RU" dirty="0">
                <a:latin typeface="Times New Roman"/>
                <a:ea typeface="Times New Roman"/>
              </a:rPr>
              <a:t>Что это означает?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dirty="0" smtClean="0">
                <a:latin typeface="Times New Roman"/>
                <a:ea typeface="Times New Roman"/>
              </a:rPr>
              <a:t>3. </a:t>
            </a:r>
            <a:r>
              <a:rPr lang="ru-RU" dirty="0">
                <a:latin typeface="Times New Roman"/>
                <a:ea typeface="Times New Roman"/>
              </a:rPr>
              <a:t>Плотность редкого металла осмия равна 22600кг/м</a:t>
            </a:r>
            <a:r>
              <a:rPr lang="ru-RU" baseline="30000" dirty="0">
                <a:latin typeface="Times New Roman"/>
                <a:ea typeface="Times New Roman"/>
              </a:rPr>
              <a:t>3</a:t>
            </a:r>
            <a:r>
              <a:rPr lang="ru-RU" dirty="0">
                <a:latin typeface="Times New Roman"/>
                <a:ea typeface="Times New Roman"/>
              </a:rPr>
              <a:t>. Что это означает</a:t>
            </a:r>
            <a:r>
              <a:rPr lang="ru-RU" dirty="0" smtClean="0">
                <a:latin typeface="Times New Roman"/>
                <a:ea typeface="Times New Roman"/>
              </a:rPr>
              <a:t>?</a:t>
            </a:r>
          </a:p>
          <a:p>
            <a:pPr marL="0" indent="0"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r>
              <a:rPr lang="ru-RU" dirty="0" smtClean="0"/>
              <a:t>4.Так ли нужна знания плотности вещества в жизни?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Знания плотности в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Знания о плотности понадобятся </a:t>
            </a:r>
            <a:r>
              <a:rPr lang="ru-RU" dirty="0" smtClean="0"/>
              <a:t>нам </a:t>
            </a:r>
            <a:r>
              <a:rPr lang="ru-RU" dirty="0"/>
              <a:t>в жизни. Потому что  величина очень важна и для промышленности  и для строительства и для  сельского хозяйства.</a:t>
            </a:r>
          </a:p>
          <a:p>
            <a:r>
              <a:rPr lang="ru-RU" dirty="0"/>
              <a:t>Использование материалов  с малой плотностью  в строительстве и машиностроении выгодно в экологическом и экономическом плане. Например, раньше корпус самолетов и ракет делали из алюминия и стали, а теперь из более легкого  титана. Это позволяет экономить горючее и перевозить больше груза. А экономия топлива способствует тому, что  уменьшается количество выбросов вредных веществ в атмосферу. Плотность важна и для сельского хозяйства от плотности почвы тоже много зависит. Если плотность почвы большая, то она плохо пропускает тепло, зимой промерзает на большую глубину, при  распашке разваливается на крупные глыбы, и растения плохо растут. Если плотность почвы низкая,  то через такую почву вода быстро проходит, то есть влага в почве не удерживается.  Сильный дождь разрушает  верхний  самый плодородный слой почвы – он его вымывает. Поэтому, чтобы получить хороший урожай агрономам надо знать плотность почвы</a:t>
            </a:r>
          </a:p>
        </p:txBody>
      </p:sp>
    </p:spTree>
    <p:extLst>
      <p:ext uri="{BB962C8B-B14F-4D97-AF65-F5344CB8AC3E}">
        <p14:creationId xmlns:p14="http://schemas.microsoft.com/office/powerpoint/2010/main" val="577203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125113" cy="864097"/>
          </a:xfrm>
        </p:spPr>
        <p:txBody>
          <a:bodyPr/>
          <a:lstStyle/>
          <a:p>
            <a:r>
              <a:rPr lang="ru-RU" dirty="0" smtClean="0"/>
              <a:t>НАЙДИТЕ ПЛОТНОСТЬ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336704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5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899591" y="116632"/>
            <a:ext cx="7125113" cy="432048"/>
          </a:xfrm>
        </p:spPr>
        <p:txBody>
          <a:bodyPr/>
          <a:lstStyle/>
          <a:p>
            <a:r>
              <a:rPr lang="ru-RU" sz="1800" dirty="0" smtClean="0"/>
              <a:t>Сравните плотность с вашим результатом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836713"/>
            <a:ext cx="7125112" cy="55446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80588"/>
              </p:ext>
            </p:extLst>
          </p:nvPr>
        </p:nvGraphicFramePr>
        <p:xfrm>
          <a:off x="1619672" y="980728"/>
          <a:ext cx="6069013" cy="56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Документ" r:id="rId4" imgW="6069141" imgH="5602962" progId="Word.Document.12">
                  <p:embed/>
                </p:oleObj>
              </mc:Choice>
              <mc:Fallback>
                <p:oleObj name="Документ" r:id="rId4" imgW="6069141" imgH="56029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980728"/>
                        <a:ext cx="6069013" cy="560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7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660</TotalTime>
  <Words>562</Words>
  <Application>Microsoft Office PowerPoint</Application>
  <PresentationFormat>Экран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Spring</vt:lpstr>
      <vt:lpstr>Документ</vt:lpstr>
      <vt:lpstr>Мотивация</vt:lpstr>
      <vt:lpstr>Тема урока</vt:lpstr>
      <vt:lpstr>Цели урока</vt:lpstr>
      <vt:lpstr>Оснащение урока</vt:lpstr>
      <vt:lpstr>Вопросы 1.Как измеряют массу? 2.Как измеряют объем?       </vt:lpstr>
      <vt:lpstr>Решение задач</vt:lpstr>
      <vt:lpstr>Знания плотности в жизни</vt:lpstr>
      <vt:lpstr>НАЙДИТЕ ПЛОТНОСТЬ</vt:lpstr>
      <vt:lpstr>Сравните плотность с вашим результатом</vt:lpstr>
      <vt:lpstr>   Инструктивная карта : </vt:lpstr>
      <vt:lpstr>Лабораторная работа</vt:lpstr>
      <vt:lpstr>Таблица</vt:lpstr>
      <vt:lpstr>Итог урока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</dc:title>
  <dc:creator>Физика</dc:creator>
  <cp:lastModifiedBy>Физика</cp:lastModifiedBy>
  <cp:revision>44</cp:revision>
  <dcterms:created xsi:type="dcterms:W3CDTF">2014-11-07T08:55:37Z</dcterms:created>
  <dcterms:modified xsi:type="dcterms:W3CDTF">2015-06-26T06:47:58Z</dcterms:modified>
</cp:coreProperties>
</file>